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17"/>
  </p:notesMasterIdLst>
  <p:handoutMasterIdLst>
    <p:handoutMasterId r:id="rId18"/>
  </p:handoutMasterIdLst>
  <p:sldIdLst>
    <p:sldId id="256" r:id="rId3"/>
    <p:sldId id="257" r:id="rId4"/>
    <p:sldId id="258" r:id="rId5"/>
    <p:sldId id="259" r:id="rId6"/>
    <p:sldId id="260" r:id="rId7"/>
    <p:sldId id="270" r:id="rId8"/>
    <p:sldId id="262" r:id="rId9"/>
    <p:sldId id="263" r:id="rId10"/>
    <p:sldId id="271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hn8J8owm+X3SCJ0si5AKy5q2PdJ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ng Eun Lee" initials="JEL" lastIdx="0" clrIdx="0">
    <p:extLst>
      <p:ext uri="{19B8F6BF-5375-455C-9EA6-DF929625EA0E}">
        <p15:presenceInfo xmlns:p15="http://schemas.microsoft.com/office/powerpoint/2012/main" userId="" providerId=""/>
      </p:ext>
    </p:extLst>
  </p:cmAuthor>
  <p:cmAuthor id="2" name="Jung Eun Lee" initials="JEL [2]" lastIdx="0" clrIdx="1">
    <p:extLst>
      <p:ext uri="{19B8F6BF-5375-455C-9EA6-DF929625EA0E}">
        <p15:presenceInfo xmlns:p15="http://schemas.microsoft.com/office/powerpoint/2012/main" userId="" providerId=""/>
      </p:ext>
    </p:extLst>
  </p:cmAuthor>
  <p:cmAuthor id="3" name="Jung Eun Lee" initials="JEL [3]" lastIdx="0" clrIdx="2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25"/>
    <p:restoredTop sz="94643"/>
  </p:normalViewPr>
  <p:slideViewPr>
    <p:cSldViewPr snapToGrid="0" snapToObjects="1">
      <p:cViewPr varScale="1">
        <p:scale>
          <a:sx n="87" d="100"/>
          <a:sy n="87" d="100"/>
        </p:scale>
        <p:origin x="10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customschemas.google.com/relationships/presentationmetadata" Target="metadata"/><Relationship Id="rId21" Type="http://schemas.openxmlformats.org/officeDocument/2006/relationships/commentAuthors" Target="commentAuthor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E2AC3D-6815-8E48-AF7F-B509AA7960D7}" type="doc">
      <dgm:prSet loTypeId="urn:microsoft.com/office/officeart/2005/8/layout/vList2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83364B6-4266-3644-A7B3-CD00015BDA51}">
      <dgm:prSet phldrT="[Text]"/>
      <dgm:spPr/>
      <dgm:t>
        <a:bodyPr/>
        <a:lstStyle/>
        <a:p>
          <a:r>
            <a:rPr lang="en-US" dirty="0" smtClean="0"/>
            <a:t>Outcomes</a:t>
          </a:r>
          <a:endParaRPr lang="en-US" dirty="0"/>
        </a:p>
      </dgm:t>
    </dgm:pt>
    <dgm:pt modelId="{3B0925E8-8342-6E42-AD7E-F3E5910FCF8D}" type="parTrans" cxnId="{B6C01689-7D39-8B42-BB76-326FA7316765}">
      <dgm:prSet/>
      <dgm:spPr/>
      <dgm:t>
        <a:bodyPr/>
        <a:lstStyle/>
        <a:p>
          <a:endParaRPr lang="en-US"/>
        </a:p>
      </dgm:t>
    </dgm:pt>
    <dgm:pt modelId="{274DABE5-29A2-5643-9A52-6C8CECB404ED}" type="sibTrans" cxnId="{B6C01689-7D39-8B42-BB76-326FA7316765}">
      <dgm:prSet/>
      <dgm:spPr/>
      <dgm:t>
        <a:bodyPr/>
        <a:lstStyle/>
        <a:p>
          <a:endParaRPr lang="en-US"/>
        </a:p>
      </dgm:t>
    </dgm:pt>
    <dgm:pt modelId="{EDF80DE9-C0FF-7E4C-81F5-990DB711CFAA}">
      <dgm:prSet phldrT="[Text]"/>
      <dgm:spPr/>
      <dgm:t>
        <a:bodyPr/>
        <a:lstStyle/>
        <a:p>
          <a:pPr rtl="0"/>
          <a:r>
            <a:rPr lang="en-US" b="1" dirty="0" smtClean="0"/>
            <a:t>Eviction rate</a:t>
          </a:r>
          <a:endParaRPr lang="en-US" dirty="0"/>
        </a:p>
      </dgm:t>
    </dgm:pt>
    <dgm:pt modelId="{7BB60146-04B6-C44D-B65C-6D5233F5780B}" type="parTrans" cxnId="{2443C8F4-8A10-2D45-9B96-D2ABACE33410}">
      <dgm:prSet/>
      <dgm:spPr/>
      <dgm:t>
        <a:bodyPr/>
        <a:lstStyle/>
        <a:p>
          <a:endParaRPr lang="en-US"/>
        </a:p>
      </dgm:t>
    </dgm:pt>
    <dgm:pt modelId="{8F4577F3-BF29-3D4F-8780-C8F356D208E5}" type="sibTrans" cxnId="{2443C8F4-8A10-2D45-9B96-D2ABACE33410}">
      <dgm:prSet/>
      <dgm:spPr/>
      <dgm:t>
        <a:bodyPr/>
        <a:lstStyle/>
        <a:p>
          <a:endParaRPr lang="en-US"/>
        </a:p>
      </dgm:t>
    </dgm:pt>
    <dgm:pt modelId="{E0375831-48E1-4D4E-B669-431858A5C086}">
      <dgm:prSet phldrT="[Text]"/>
      <dgm:spPr/>
      <dgm:t>
        <a:bodyPr/>
        <a:lstStyle/>
        <a:p>
          <a:r>
            <a:rPr lang="en-US" dirty="0" smtClean="0"/>
            <a:t>Demographic (internal) variables</a:t>
          </a:r>
          <a:endParaRPr lang="en-US" dirty="0"/>
        </a:p>
      </dgm:t>
    </dgm:pt>
    <dgm:pt modelId="{2C817994-68F9-4E40-9E6D-49703D5BB8D2}" type="parTrans" cxnId="{E36971BA-3E57-6143-86B6-D1C124F4D9D1}">
      <dgm:prSet/>
      <dgm:spPr/>
      <dgm:t>
        <a:bodyPr/>
        <a:lstStyle/>
        <a:p>
          <a:endParaRPr lang="en-US"/>
        </a:p>
      </dgm:t>
    </dgm:pt>
    <dgm:pt modelId="{7540D9A3-43D6-AD47-B641-C8B1CE912083}" type="sibTrans" cxnId="{E36971BA-3E57-6143-86B6-D1C124F4D9D1}">
      <dgm:prSet/>
      <dgm:spPr/>
      <dgm:t>
        <a:bodyPr/>
        <a:lstStyle/>
        <a:p>
          <a:endParaRPr lang="en-US"/>
        </a:p>
      </dgm:t>
    </dgm:pt>
    <dgm:pt modelId="{10A1615F-9C4D-514D-98D9-FB7C9F57DE6F}">
      <dgm:prSet phldrT="[Text]"/>
      <dgm:spPr/>
      <dgm:t>
        <a:bodyPr/>
        <a:lstStyle/>
        <a:p>
          <a:pPr rtl="0"/>
          <a:r>
            <a:rPr lang="en-US" dirty="0" smtClean="0"/>
            <a:t>Ethnicity</a:t>
          </a:r>
          <a:endParaRPr lang="en-US" dirty="0"/>
        </a:p>
      </dgm:t>
    </dgm:pt>
    <dgm:pt modelId="{97D36333-785A-7E41-B447-91D3FDFDCD6D}" type="parTrans" cxnId="{96B6AEC4-BEB9-F841-A482-5C3541D95995}">
      <dgm:prSet/>
      <dgm:spPr/>
      <dgm:t>
        <a:bodyPr/>
        <a:lstStyle/>
        <a:p>
          <a:endParaRPr lang="en-US"/>
        </a:p>
      </dgm:t>
    </dgm:pt>
    <dgm:pt modelId="{2E3F1327-ADEF-FB49-ABD5-EAA2D3EABA0F}" type="sibTrans" cxnId="{96B6AEC4-BEB9-F841-A482-5C3541D95995}">
      <dgm:prSet/>
      <dgm:spPr/>
      <dgm:t>
        <a:bodyPr/>
        <a:lstStyle/>
        <a:p>
          <a:endParaRPr lang="en-US"/>
        </a:p>
      </dgm:t>
    </dgm:pt>
    <dgm:pt modelId="{AB8E99A8-F18A-7349-B5A2-82153E01579E}">
      <dgm:prSet phldrT="[Text]"/>
      <dgm:spPr/>
      <dgm:t>
        <a:bodyPr/>
        <a:lstStyle/>
        <a:p>
          <a:pPr rtl="0"/>
          <a:r>
            <a:rPr lang="en-US" b="1" dirty="0" smtClean="0"/>
            <a:t>Total evictions</a:t>
          </a:r>
          <a:endParaRPr lang="en-US" dirty="0"/>
        </a:p>
      </dgm:t>
    </dgm:pt>
    <dgm:pt modelId="{CC6CEA4D-C276-4A4C-AC32-E33A1E996D05}" type="parTrans" cxnId="{97721552-10B1-A24F-BD01-9DA070D21AB2}">
      <dgm:prSet/>
      <dgm:spPr/>
      <dgm:t>
        <a:bodyPr/>
        <a:lstStyle/>
        <a:p>
          <a:endParaRPr lang="en-US"/>
        </a:p>
      </dgm:t>
    </dgm:pt>
    <dgm:pt modelId="{AE1E118F-832D-2E47-B6A4-5BD744DC476C}" type="sibTrans" cxnId="{97721552-10B1-A24F-BD01-9DA070D21AB2}">
      <dgm:prSet/>
      <dgm:spPr/>
      <dgm:t>
        <a:bodyPr/>
        <a:lstStyle/>
        <a:p>
          <a:endParaRPr lang="en-US"/>
        </a:p>
      </dgm:t>
    </dgm:pt>
    <dgm:pt modelId="{BB118541-4812-3B45-952E-A38D5E07A01A}">
      <dgm:prSet/>
      <dgm:spPr/>
      <dgm:t>
        <a:bodyPr/>
        <a:lstStyle/>
        <a:p>
          <a:pPr rtl="0"/>
          <a:r>
            <a:rPr lang="en-US" b="0" i="0" u="none" strike="noStrike" cap="none" smtClea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rPr>
            <a:t>Poverty </a:t>
          </a:r>
          <a:r>
            <a:rPr lang="en-US" smtClean="0"/>
            <a:t>(median income, rent burden)</a:t>
          </a:r>
          <a:endParaRPr lang="en-US" dirty="0"/>
        </a:p>
      </dgm:t>
    </dgm:pt>
    <dgm:pt modelId="{E7F89978-CD2B-1546-BB7D-ABC32F0C1BAA}" type="parTrans" cxnId="{6AB53FD2-8AEA-AC4D-915E-3E25763E415A}">
      <dgm:prSet/>
      <dgm:spPr/>
      <dgm:t>
        <a:bodyPr/>
        <a:lstStyle/>
        <a:p>
          <a:endParaRPr lang="en-US"/>
        </a:p>
      </dgm:t>
    </dgm:pt>
    <dgm:pt modelId="{9937881F-B471-6A44-A1FC-2E7D4EA6CD92}" type="sibTrans" cxnId="{6AB53FD2-8AEA-AC4D-915E-3E25763E415A}">
      <dgm:prSet/>
      <dgm:spPr/>
      <dgm:t>
        <a:bodyPr/>
        <a:lstStyle/>
        <a:p>
          <a:endParaRPr lang="en-US"/>
        </a:p>
      </dgm:t>
    </dgm:pt>
    <dgm:pt modelId="{44A7B2DF-E8A5-2D47-8E5F-8039B0BB96BA}">
      <dgm:prSet/>
      <dgm:spPr/>
      <dgm:t>
        <a:bodyPr/>
        <a:lstStyle/>
        <a:p>
          <a:r>
            <a:rPr lang="en-US" dirty="0" smtClean="0"/>
            <a:t>External variables</a:t>
          </a:r>
          <a:endParaRPr lang="en-US" dirty="0"/>
        </a:p>
      </dgm:t>
    </dgm:pt>
    <dgm:pt modelId="{64149331-8475-BE4D-B5B9-029D5E6E5C17}" type="parTrans" cxnId="{25EBF12E-273F-F14C-B7AB-C25A04E33CE9}">
      <dgm:prSet/>
      <dgm:spPr/>
      <dgm:t>
        <a:bodyPr/>
        <a:lstStyle/>
        <a:p>
          <a:endParaRPr lang="en-US"/>
        </a:p>
      </dgm:t>
    </dgm:pt>
    <dgm:pt modelId="{05E73763-886E-324E-A183-972592614DFF}" type="sibTrans" cxnId="{25EBF12E-273F-F14C-B7AB-C25A04E33CE9}">
      <dgm:prSet/>
      <dgm:spPr/>
      <dgm:t>
        <a:bodyPr/>
        <a:lstStyle/>
        <a:p>
          <a:endParaRPr lang="en-US"/>
        </a:p>
      </dgm:t>
    </dgm:pt>
    <dgm:pt modelId="{BB684204-DE20-7448-A4CA-B3C7CDB79B54}">
      <dgm:prSet/>
      <dgm:spPr/>
      <dgm:t>
        <a:bodyPr/>
        <a:lstStyle/>
        <a:p>
          <a:pPr rtl="0"/>
          <a:r>
            <a:rPr lang="en-US" dirty="0" smtClean="0"/>
            <a:t>Community size</a:t>
          </a:r>
          <a:endParaRPr lang="en-US" dirty="0"/>
        </a:p>
      </dgm:t>
    </dgm:pt>
    <dgm:pt modelId="{A9C6313E-4DA1-6C43-BF63-4EDD17796000}" type="parTrans" cxnId="{BD761D74-181B-3F41-8A7F-F3C44CE55D1D}">
      <dgm:prSet/>
      <dgm:spPr/>
      <dgm:t>
        <a:bodyPr/>
        <a:lstStyle/>
        <a:p>
          <a:endParaRPr lang="en-US"/>
        </a:p>
      </dgm:t>
    </dgm:pt>
    <dgm:pt modelId="{4E1A4F17-CB20-F04B-BD1A-36C93E80A148}" type="sibTrans" cxnId="{BD761D74-181B-3F41-8A7F-F3C44CE55D1D}">
      <dgm:prSet/>
      <dgm:spPr/>
      <dgm:t>
        <a:bodyPr/>
        <a:lstStyle/>
        <a:p>
          <a:endParaRPr lang="en-US"/>
        </a:p>
      </dgm:t>
    </dgm:pt>
    <dgm:pt modelId="{CFE7E302-B8AA-9F45-88CB-19611ABB2188}">
      <dgm:prSet/>
      <dgm:spPr/>
      <dgm:t>
        <a:bodyPr/>
        <a:lstStyle/>
        <a:p>
          <a:pPr rtl="0"/>
          <a:r>
            <a:rPr lang="en-US" dirty="0" smtClean="0"/>
            <a:t>Renting, vs. owning, property</a:t>
          </a:r>
          <a:endParaRPr lang="en-US" dirty="0"/>
        </a:p>
      </dgm:t>
    </dgm:pt>
    <dgm:pt modelId="{B7ABC924-A040-1442-B21D-CE5C1FFA043A}" type="parTrans" cxnId="{FCE1A1CA-6223-064A-87C1-4B910F691FC0}">
      <dgm:prSet/>
      <dgm:spPr/>
      <dgm:t>
        <a:bodyPr/>
        <a:lstStyle/>
        <a:p>
          <a:endParaRPr lang="en-US"/>
        </a:p>
      </dgm:t>
    </dgm:pt>
    <dgm:pt modelId="{2C26F82F-52D5-0441-BE25-68607C516E9A}" type="sibTrans" cxnId="{FCE1A1CA-6223-064A-87C1-4B910F691FC0}">
      <dgm:prSet/>
      <dgm:spPr/>
      <dgm:t>
        <a:bodyPr/>
        <a:lstStyle/>
        <a:p>
          <a:endParaRPr lang="en-US"/>
        </a:p>
      </dgm:t>
    </dgm:pt>
    <dgm:pt modelId="{63C9E92E-C4F2-AE4C-BE26-D30039DEF3CD}" type="pres">
      <dgm:prSet presAssocID="{A6E2AC3D-6815-8E48-AF7F-B509AA7960D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76C5542-100F-AA42-9428-80CFAFA6D913}" type="pres">
      <dgm:prSet presAssocID="{E83364B6-4266-3644-A7B3-CD00015BDA51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FE3FAD-BDC9-5F4C-A32F-73A77522C16B}" type="pres">
      <dgm:prSet presAssocID="{E83364B6-4266-3644-A7B3-CD00015BDA51}" presName="childText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F95754-7D43-1C40-A3D5-920ED283E012}" type="pres">
      <dgm:prSet presAssocID="{E0375831-48E1-4D4E-B669-431858A5C08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35E9D0-5F27-4946-BC5C-1EC3D4F09768}" type="pres">
      <dgm:prSet presAssocID="{E0375831-48E1-4D4E-B669-431858A5C086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FBC38E-E44F-6245-BE48-8B5E9EACFE75}" type="pres">
      <dgm:prSet presAssocID="{44A7B2DF-E8A5-2D47-8E5F-8039B0BB96BA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9E60CC-C0ED-0346-A42E-663A43762479}" type="pres">
      <dgm:prSet presAssocID="{44A7B2DF-E8A5-2D47-8E5F-8039B0BB96BA}" presName="childText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D2720E4-596B-C94D-B89E-BF7AA7EDC496}" type="presOf" srcId="{E83364B6-4266-3644-A7B3-CD00015BDA51}" destId="{376C5542-100F-AA42-9428-80CFAFA6D913}" srcOrd="0" destOrd="0" presId="urn:microsoft.com/office/officeart/2005/8/layout/vList2"/>
    <dgm:cxn modelId="{6AB53FD2-8AEA-AC4D-915E-3E25763E415A}" srcId="{E0375831-48E1-4D4E-B669-431858A5C086}" destId="{BB118541-4812-3B45-952E-A38D5E07A01A}" srcOrd="1" destOrd="0" parTransId="{E7F89978-CD2B-1546-BB7D-ABC32F0C1BAA}" sibTransId="{9937881F-B471-6A44-A1FC-2E7D4EA6CD92}"/>
    <dgm:cxn modelId="{01C9CB2D-48C6-144A-B22A-4E3820D8E1F6}" type="presOf" srcId="{AB8E99A8-F18A-7349-B5A2-82153E01579E}" destId="{E9FE3FAD-BDC9-5F4C-A32F-73A77522C16B}" srcOrd="0" destOrd="1" presId="urn:microsoft.com/office/officeart/2005/8/layout/vList2"/>
    <dgm:cxn modelId="{BD761D74-181B-3F41-8A7F-F3C44CE55D1D}" srcId="{44A7B2DF-E8A5-2D47-8E5F-8039B0BB96BA}" destId="{BB684204-DE20-7448-A4CA-B3C7CDB79B54}" srcOrd="0" destOrd="0" parTransId="{A9C6313E-4DA1-6C43-BF63-4EDD17796000}" sibTransId="{4E1A4F17-CB20-F04B-BD1A-36C93E80A148}"/>
    <dgm:cxn modelId="{B6C01689-7D39-8B42-BB76-326FA7316765}" srcId="{A6E2AC3D-6815-8E48-AF7F-B509AA7960D7}" destId="{E83364B6-4266-3644-A7B3-CD00015BDA51}" srcOrd="0" destOrd="0" parTransId="{3B0925E8-8342-6E42-AD7E-F3E5910FCF8D}" sibTransId="{274DABE5-29A2-5643-9A52-6C8CECB404ED}"/>
    <dgm:cxn modelId="{9DB18303-C443-C84C-97F7-DA2A0F82B4C4}" type="presOf" srcId="{CFE7E302-B8AA-9F45-88CB-19611ABB2188}" destId="{FA35E9D0-5F27-4946-BC5C-1EC3D4F09768}" srcOrd="0" destOrd="2" presId="urn:microsoft.com/office/officeart/2005/8/layout/vList2"/>
    <dgm:cxn modelId="{FCE1A1CA-6223-064A-87C1-4B910F691FC0}" srcId="{E0375831-48E1-4D4E-B669-431858A5C086}" destId="{CFE7E302-B8AA-9F45-88CB-19611ABB2188}" srcOrd="2" destOrd="0" parTransId="{B7ABC924-A040-1442-B21D-CE5C1FFA043A}" sibTransId="{2C26F82F-52D5-0441-BE25-68607C516E9A}"/>
    <dgm:cxn modelId="{5F2D34E0-F484-CA4A-B59D-9825E3E3B043}" type="presOf" srcId="{EDF80DE9-C0FF-7E4C-81F5-990DB711CFAA}" destId="{E9FE3FAD-BDC9-5F4C-A32F-73A77522C16B}" srcOrd="0" destOrd="0" presId="urn:microsoft.com/office/officeart/2005/8/layout/vList2"/>
    <dgm:cxn modelId="{B13F4DAE-CE9C-8548-8662-F8F480D219D7}" type="presOf" srcId="{BB684204-DE20-7448-A4CA-B3C7CDB79B54}" destId="{009E60CC-C0ED-0346-A42E-663A43762479}" srcOrd="0" destOrd="0" presId="urn:microsoft.com/office/officeart/2005/8/layout/vList2"/>
    <dgm:cxn modelId="{97721552-10B1-A24F-BD01-9DA070D21AB2}" srcId="{E83364B6-4266-3644-A7B3-CD00015BDA51}" destId="{AB8E99A8-F18A-7349-B5A2-82153E01579E}" srcOrd="1" destOrd="0" parTransId="{CC6CEA4D-C276-4A4C-AC32-E33A1E996D05}" sibTransId="{AE1E118F-832D-2E47-B6A4-5BD744DC476C}"/>
    <dgm:cxn modelId="{721488DC-9570-3F49-BAE8-2C7E983C8686}" type="presOf" srcId="{BB118541-4812-3B45-952E-A38D5E07A01A}" destId="{FA35E9D0-5F27-4946-BC5C-1EC3D4F09768}" srcOrd="0" destOrd="1" presId="urn:microsoft.com/office/officeart/2005/8/layout/vList2"/>
    <dgm:cxn modelId="{96B6AEC4-BEB9-F841-A482-5C3541D95995}" srcId="{E0375831-48E1-4D4E-B669-431858A5C086}" destId="{10A1615F-9C4D-514D-98D9-FB7C9F57DE6F}" srcOrd="0" destOrd="0" parTransId="{97D36333-785A-7E41-B447-91D3FDFDCD6D}" sibTransId="{2E3F1327-ADEF-FB49-ABD5-EAA2D3EABA0F}"/>
    <dgm:cxn modelId="{DBF5859C-34B4-CD4C-814D-F11B3D33B5AB}" type="presOf" srcId="{E0375831-48E1-4D4E-B669-431858A5C086}" destId="{EEF95754-7D43-1C40-A3D5-920ED283E012}" srcOrd="0" destOrd="0" presId="urn:microsoft.com/office/officeart/2005/8/layout/vList2"/>
    <dgm:cxn modelId="{E36971BA-3E57-6143-86B6-D1C124F4D9D1}" srcId="{A6E2AC3D-6815-8E48-AF7F-B509AA7960D7}" destId="{E0375831-48E1-4D4E-B669-431858A5C086}" srcOrd="1" destOrd="0" parTransId="{2C817994-68F9-4E40-9E6D-49703D5BB8D2}" sibTransId="{7540D9A3-43D6-AD47-B641-C8B1CE912083}"/>
    <dgm:cxn modelId="{FFFCD23E-74AA-594A-B9FB-2F772848308E}" type="presOf" srcId="{A6E2AC3D-6815-8E48-AF7F-B509AA7960D7}" destId="{63C9E92E-C4F2-AE4C-BE26-D30039DEF3CD}" srcOrd="0" destOrd="0" presId="urn:microsoft.com/office/officeart/2005/8/layout/vList2"/>
    <dgm:cxn modelId="{6DD2E12B-C998-9046-B436-2A32F3D4BD88}" type="presOf" srcId="{10A1615F-9C4D-514D-98D9-FB7C9F57DE6F}" destId="{FA35E9D0-5F27-4946-BC5C-1EC3D4F09768}" srcOrd="0" destOrd="0" presId="urn:microsoft.com/office/officeart/2005/8/layout/vList2"/>
    <dgm:cxn modelId="{25EBF12E-273F-F14C-B7AB-C25A04E33CE9}" srcId="{A6E2AC3D-6815-8E48-AF7F-B509AA7960D7}" destId="{44A7B2DF-E8A5-2D47-8E5F-8039B0BB96BA}" srcOrd="2" destOrd="0" parTransId="{64149331-8475-BE4D-B5B9-029D5E6E5C17}" sibTransId="{05E73763-886E-324E-A183-972592614DFF}"/>
    <dgm:cxn modelId="{7955D5BC-250A-8A4A-ABF1-08A430649E57}" type="presOf" srcId="{44A7B2DF-E8A5-2D47-8E5F-8039B0BB96BA}" destId="{5BFBC38E-E44F-6245-BE48-8B5E9EACFE75}" srcOrd="0" destOrd="0" presId="urn:microsoft.com/office/officeart/2005/8/layout/vList2"/>
    <dgm:cxn modelId="{2443C8F4-8A10-2D45-9B96-D2ABACE33410}" srcId="{E83364B6-4266-3644-A7B3-CD00015BDA51}" destId="{EDF80DE9-C0FF-7E4C-81F5-990DB711CFAA}" srcOrd="0" destOrd="0" parTransId="{7BB60146-04B6-C44D-B65C-6D5233F5780B}" sibTransId="{8F4577F3-BF29-3D4F-8780-C8F356D208E5}"/>
    <dgm:cxn modelId="{66D800E4-8D9E-2F46-A67F-D9A2C07CE3D6}" type="presParOf" srcId="{63C9E92E-C4F2-AE4C-BE26-D30039DEF3CD}" destId="{376C5542-100F-AA42-9428-80CFAFA6D913}" srcOrd="0" destOrd="0" presId="urn:microsoft.com/office/officeart/2005/8/layout/vList2"/>
    <dgm:cxn modelId="{2D6892BF-D90C-8745-9565-69F3521C760F}" type="presParOf" srcId="{63C9E92E-C4F2-AE4C-BE26-D30039DEF3CD}" destId="{E9FE3FAD-BDC9-5F4C-A32F-73A77522C16B}" srcOrd="1" destOrd="0" presId="urn:microsoft.com/office/officeart/2005/8/layout/vList2"/>
    <dgm:cxn modelId="{86B6AAE6-C889-6443-933F-2F73240E6961}" type="presParOf" srcId="{63C9E92E-C4F2-AE4C-BE26-D30039DEF3CD}" destId="{EEF95754-7D43-1C40-A3D5-920ED283E012}" srcOrd="2" destOrd="0" presId="urn:microsoft.com/office/officeart/2005/8/layout/vList2"/>
    <dgm:cxn modelId="{DA076817-2238-B147-828E-37A456D80150}" type="presParOf" srcId="{63C9E92E-C4F2-AE4C-BE26-D30039DEF3CD}" destId="{FA35E9D0-5F27-4946-BC5C-1EC3D4F09768}" srcOrd="3" destOrd="0" presId="urn:microsoft.com/office/officeart/2005/8/layout/vList2"/>
    <dgm:cxn modelId="{235F47E0-DA11-8245-8D57-E53499B392A2}" type="presParOf" srcId="{63C9E92E-C4F2-AE4C-BE26-D30039DEF3CD}" destId="{5BFBC38E-E44F-6245-BE48-8B5E9EACFE75}" srcOrd="4" destOrd="0" presId="urn:microsoft.com/office/officeart/2005/8/layout/vList2"/>
    <dgm:cxn modelId="{9C91AF20-23AF-F54A-BFB8-F10E2EDBF0FB}" type="presParOf" srcId="{63C9E92E-C4F2-AE4C-BE26-D30039DEF3CD}" destId="{009E60CC-C0ED-0346-A42E-663A43762479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6C5542-100F-AA42-9428-80CFAFA6D913}">
      <dsp:nvSpPr>
        <dsp:cNvPr id="0" name=""/>
        <dsp:cNvSpPr/>
      </dsp:nvSpPr>
      <dsp:spPr>
        <a:xfrm>
          <a:off x="0" y="39976"/>
          <a:ext cx="7498079" cy="6552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Outcomes</a:t>
          </a:r>
          <a:endParaRPr lang="en-US" sz="2800" kern="1200" dirty="0"/>
        </a:p>
      </dsp:txBody>
      <dsp:txXfrm>
        <a:off x="31984" y="71960"/>
        <a:ext cx="7434111" cy="591232"/>
      </dsp:txXfrm>
    </dsp:sp>
    <dsp:sp modelId="{E9FE3FAD-BDC9-5F4C-A32F-73A77522C16B}">
      <dsp:nvSpPr>
        <dsp:cNvPr id="0" name=""/>
        <dsp:cNvSpPr/>
      </dsp:nvSpPr>
      <dsp:spPr>
        <a:xfrm>
          <a:off x="0" y="695176"/>
          <a:ext cx="7498079" cy="724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8064" tIns="35560" rIns="199136" bIns="35560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b="1" kern="1200" dirty="0" smtClean="0"/>
            <a:t>Eviction rate</a:t>
          </a:r>
          <a:endParaRPr lang="en-US" sz="2200" kern="1200" dirty="0"/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b="1" kern="1200" dirty="0" smtClean="0"/>
            <a:t>Total evictions</a:t>
          </a:r>
          <a:endParaRPr lang="en-US" sz="2200" kern="1200" dirty="0"/>
        </a:p>
      </dsp:txBody>
      <dsp:txXfrm>
        <a:off x="0" y="695176"/>
        <a:ext cx="7498079" cy="724500"/>
      </dsp:txXfrm>
    </dsp:sp>
    <dsp:sp modelId="{EEF95754-7D43-1C40-A3D5-920ED283E012}">
      <dsp:nvSpPr>
        <dsp:cNvPr id="0" name=""/>
        <dsp:cNvSpPr/>
      </dsp:nvSpPr>
      <dsp:spPr>
        <a:xfrm>
          <a:off x="0" y="1419676"/>
          <a:ext cx="7498079" cy="655200"/>
        </a:xfrm>
        <a:prstGeom prst="round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Demographic (internal) variables</a:t>
          </a:r>
          <a:endParaRPr lang="en-US" sz="2800" kern="1200" dirty="0"/>
        </a:p>
      </dsp:txBody>
      <dsp:txXfrm>
        <a:off x="31984" y="1451660"/>
        <a:ext cx="7434111" cy="591232"/>
      </dsp:txXfrm>
    </dsp:sp>
    <dsp:sp modelId="{FA35E9D0-5F27-4946-BC5C-1EC3D4F09768}">
      <dsp:nvSpPr>
        <dsp:cNvPr id="0" name=""/>
        <dsp:cNvSpPr/>
      </dsp:nvSpPr>
      <dsp:spPr>
        <a:xfrm>
          <a:off x="0" y="2074876"/>
          <a:ext cx="7498079" cy="10722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8064" tIns="35560" rIns="199136" bIns="35560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kern="1200" dirty="0" smtClean="0"/>
            <a:t>Ethnicity</a:t>
          </a:r>
          <a:endParaRPr lang="en-US" sz="2200" kern="1200" dirty="0"/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b="0" i="0" u="none" strike="noStrike" kern="1200" cap="none" smtClea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rPr>
            <a:t>Poverty </a:t>
          </a:r>
          <a:r>
            <a:rPr lang="en-US" sz="2200" kern="1200" smtClean="0"/>
            <a:t>(median income, rent burden)</a:t>
          </a:r>
          <a:endParaRPr lang="en-US" sz="2200" kern="1200" dirty="0"/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kern="1200" dirty="0" smtClean="0"/>
            <a:t>Renting, vs. owning, property</a:t>
          </a:r>
          <a:endParaRPr lang="en-US" sz="2200" kern="1200" dirty="0"/>
        </a:p>
      </dsp:txBody>
      <dsp:txXfrm>
        <a:off x="0" y="2074876"/>
        <a:ext cx="7498079" cy="1072260"/>
      </dsp:txXfrm>
    </dsp:sp>
    <dsp:sp modelId="{5BFBC38E-E44F-6245-BE48-8B5E9EACFE75}">
      <dsp:nvSpPr>
        <dsp:cNvPr id="0" name=""/>
        <dsp:cNvSpPr/>
      </dsp:nvSpPr>
      <dsp:spPr>
        <a:xfrm>
          <a:off x="0" y="3147136"/>
          <a:ext cx="7498079" cy="65520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External variables</a:t>
          </a:r>
          <a:endParaRPr lang="en-US" sz="2800" kern="1200" dirty="0"/>
        </a:p>
      </dsp:txBody>
      <dsp:txXfrm>
        <a:off x="31984" y="3179120"/>
        <a:ext cx="7434111" cy="591232"/>
      </dsp:txXfrm>
    </dsp:sp>
    <dsp:sp modelId="{009E60CC-C0ED-0346-A42E-663A43762479}">
      <dsp:nvSpPr>
        <dsp:cNvPr id="0" name=""/>
        <dsp:cNvSpPr/>
      </dsp:nvSpPr>
      <dsp:spPr>
        <a:xfrm>
          <a:off x="0" y="3802336"/>
          <a:ext cx="7498079" cy="463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8064" tIns="35560" rIns="199136" bIns="35560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200" kern="1200" dirty="0" smtClean="0"/>
            <a:t>Community size</a:t>
          </a:r>
          <a:endParaRPr lang="en-US" sz="2200" kern="1200" dirty="0"/>
        </a:p>
      </dsp:txBody>
      <dsp:txXfrm>
        <a:off x="0" y="3802336"/>
        <a:ext cx="7498079" cy="4636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29EC4-8339-9045-8385-88A1713F9B25}" type="datetimeFigureOut">
              <a:rPr lang="en-US" smtClean="0"/>
              <a:t>5/31/19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34C3C1-88B3-1849-9403-14161110F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833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Relationship Id="rId3" Type="http://schemas.openxmlformats.org/officeDocument/2006/relationships/hyperlink" Target="https://howhousingmatters.org/articles/why-we-need-to-stop-evictions-before-they-happen/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ae0530199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5" name="Google Shape;175;g5ae053019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ae0530199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3" name="Google Shape;183;g5ae053019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1" name="Google Shape;19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ae2bd377d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g5ae2bd377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1. https://www.npr.org/2018/04/12/601783346/first-ever-evictions-database-shows-were-in-the-middle-of-a-housing-crisis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2. https://scholar.harvard.edu/files/mdesmond/files/desmondgershenson.ssr_.2016.pdf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3.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https://howhousingmatters.org/articles/why-we-need-to-stop-evictions-before-they-happen/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" name="Google Shape;1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ae2bd377d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8" name="Google Shape;138;g5ae2bd377d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ae0530199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1" name="Google Shape;131;g5ae053019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8650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8a5ce1c5a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50" name="Google Shape;150;g58a5ce1c5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Relationship Id="rId9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" descr="00000005831932"/>
          <p:cNvPicPr preferRelativeResize="0"/>
          <p:nvPr/>
        </p:nvPicPr>
        <p:blipFill rotWithShape="1">
          <a:blip r:embed="rId3">
            <a:alphaModFix amt="7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>
                <a:solidFill>
                  <a:srgbClr val="FFFFFF"/>
                </a:solidFill>
              </a:rPr>
              <a:t>Evictions as Indicator of Housing Security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3" name="Google Shape;103;p1"/>
          <p:cNvSpPr txBox="1"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>
                <a:solidFill>
                  <a:srgbClr val="FFFFFF"/>
                </a:solidFill>
              </a:rPr>
              <a:t>Data Hack/Challenge Group 5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>
                <a:solidFill>
                  <a:srgbClr val="FFFFFF"/>
                </a:solidFill>
              </a:rPr>
              <a:t>SDSS 2019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14431" y="643466"/>
            <a:ext cx="9363137" cy="5571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ae0530199_0_0"/>
          <p:cNvSpPr txBox="1">
            <a:spLocks noGrp="1"/>
          </p:cNvSpPr>
          <p:nvPr>
            <p:ph type="title"/>
          </p:nvPr>
        </p:nvSpPr>
        <p:spPr>
          <a:xfrm>
            <a:off x="802321" y="195788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Results: Eviction Rates in King County</a:t>
            </a:r>
            <a:endParaRPr/>
          </a:p>
        </p:txBody>
      </p:sp>
      <p:sp>
        <p:nvSpPr>
          <p:cNvPr id="178" name="Google Shape;178;g5ae0530199_0_0"/>
          <p:cNvSpPr txBox="1"/>
          <p:nvPr/>
        </p:nvSpPr>
        <p:spPr>
          <a:xfrm>
            <a:off x="2832825" y="1356900"/>
            <a:ext cx="53817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Eviction Rate by Census Tract, Percent</a:t>
            </a:r>
            <a:endParaRPr sz="14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9" name="Google Shape;179;g5ae0530199_0_0"/>
          <p:cNvSpPr txBox="1"/>
          <p:nvPr/>
        </p:nvSpPr>
        <p:spPr>
          <a:xfrm rot="-5400000">
            <a:off x="-207700" y="3980650"/>
            <a:ext cx="50943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Percent of total tracts</a:t>
            </a:r>
            <a:endParaRPr sz="14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0" name="Google Shape;180;g5ae0530199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04725" y="1686075"/>
            <a:ext cx="7110793" cy="509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ae0530199_0_10"/>
          <p:cNvSpPr txBox="1">
            <a:spLocks noGrp="1"/>
          </p:cNvSpPr>
          <p:nvPr>
            <p:ph type="title"/>
          </p:nvPr>
        </p:nvSpPr>
        <p:spPr>
          <a:xfrm>
            <a:off x="613539" y="2132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Results: Total Evictions in King County</a:t>
            </a:r>
            <a:endParaRPr/>
          </a:p>
        </p:txBody>
      </p:sp>
      <p:sp>
        <p:nvSpPr>
          <p:cNvPr id="186" name="Google Shape;186;g5ae0530199_0_10"/>
          <p:cNvSpPr txBox="1"/>
          <p:nvPr/>
        </p:nvSpPr>
        <p:spPr>
          <a:xfrm>
            <a:off x="2832825" y="1356900"/>
            <a:ext cx="53817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Total Evictions per Tract</a:t>
            </a:r>
            <a:endParaRPr sz="14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7" name="Google Shape;187;g5ae0530199_0_10"/>
          <p:cNvSpPr txBox="1"/>
          <p:nvPr/>
        </p:nvSpPr>
        <p:spPr>
          <a:xfrm rot="-5400000">
            <a:off x="-207700" y="3980650"/>
            <a:ext cx="50943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Percent of tracts</a:t>
            </a:r>
            <a:endParaRPr sz="14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8" name="Google Shape;188;g5ae0530199_0_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37575" y="1720950"/>
            <a:ext cx="6867528" cy="50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Conclusions</a:t>
            </a:r>
            <a:endParaRPr/>
          </a:p>
        </p:txBody>
      </p:sp>
      <p:sp>
        <p:nvSpPr>
          <p:cNvPr id="194" name="Google Shape;194;p6"/>
          <p:cNvSpPr txBox="1">
            <a:spLocks noGrp="1"/>
          </p:cNvSpPr>
          <p:nvPr>
            <p:ph type="body" idx="1"/>
          </p:nvPr>
        </p:nvSpPr>
        <p:spPr>
          <a:xfrm>
            <a:off x="838200" y="169068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3200"/>
              <a:t>A few tracts (‘hotspots’) make up </a:t>
            </a:r>
            <a:r>
              <a:rPr lang="en-US" sz="3200" b="1"/>
              <a:t>much of the eviction burden of King County. </a:t>
            </a:r>
            <a:endParaRPr sz="3200" b="1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3200"/>
              <a:t> Interventions can safely focus on those counties. </a:t>
            </a:r>
            <a:endParaRPr sz="3200"/>
          </a:p>
          <a:p>
            <a:pPr marL="228600" lvl="0" indent="-254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Risk factors for eviction include poverty, ethnicity, and community size: however corrected models could not be run.</a:t>
            </a:r>
            <a:endParaRPr sz="320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ae2bd377d_0_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Further Research</a:t>
            </a:r>
            <a:endParaRPr/>
          </a:p>
        </p:txBody>
      </p:sp>
      <p:sp>
        <p:nvSpPr>
          <p:cNvPr id="200" name="Google Shape;200;g5ae2bd377d_0_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292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 b="1"/>
              <a:t>Eviction is associated with poverty</a:t>
            </a:r>
            <a:endParaRPr sz="3200" b="1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Cause or effect? </a:t>
            </a:r>
            <a:endParaRPr sz="2800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Which marker of poverty most important? How to model this non-normal outcome?</a:t>
            </a:r>
            <a:endParaRPr sz="2800"/>
          </a:p>
          <a:p>
            <a:pPr marL="6858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32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200" b="1"/>
              <a:t>Risks for eviction: solely renters or do landlords share blame?</a:t>
            </a:r>
            <a:endParaRPr sz="3200" b="1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Factors affecting decision to evict a problem tenant: is there evidence of racism / classism?</a:t>
            </a:r>
            <a:endParaRPr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110" name="Google Shape;110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Eviction is a scalable indicator of housing insecurity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In 2016, 2.3 million evictions were filed in the U.S.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Eviction is a cause of poverty and homelessness.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Eviction has negative impacts on job, physical and mental health, and healthcare costs. 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Research questions</a:t>
            </a:r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/>
              <a:t>What demographic variables explain/predict housing security (measured by eviction) in Washington state? 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/>
              <a:t>How does housing security (measured by eviction) vary across counties in Washington state?  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Methods</a:t>
            </a:r>
            <a:endParaRPr/>
          </a:p>
        </p:txBody>
      </p:sp>
      <p:sp>
        <p:nvSpPr>
          <p:cNvPr id="122" name="Google Shape;122;p4"/>
          <p:cNvSpPr txBox="1">
            <a:spLocks noGrp="1"/>
          </p:cNvSpPr>
          <p:nvPr>
            <p:ph type="body" idx="1"/>
          </p:nvPr>
        </p:nvSpPr>
        <p:spPr>
          <a:xfrm>
            <a:off x="838200" y="1420296"/>
            <a:ext cx="10515600" cy="774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590" dirty="0"/>
              <a:t>Dataset from The Evictions Lab, summarized by county (N= 667 with complete data) from 2000 - 2016</a:t>
            </a:r>
            <a:endParaRPr sz="2590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590" dirty="0"/>
          </a:p>
        </p:txBody>
      </p:sp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748047320"/>
              </p:ext>
            </p:extLst>
          </p:nvPr>
        </p:nvGraphicFramePr>
        <p:xfrm>
          <a:off x="2346960" y="2194560"/>
          <a:ext cx="7498079" cy="43059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ae2bd377d_0_2"/>
          <p:cNvSpPr txBox="1">
            <a:spLocks noGrp="1"/>
          </p:cNvSpPr>
          <p:nvPr>
            <p:ph type="title"/>
          </p:nvPr>
        </p:nvSpPr>
        <p:spPr>
          <a:xfrm>
            <a:off x="408125" y="861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Results: Correlates of eviction rate</a:t>
            </a:r>
            <a:endParaRPr/>
          </a:p>
        </p:txBody>
      </p:sp>
      <p:sp>
        <p:nvSpPr>
          <p:cNvPr id="141" name="Google Shape;141;g5ae2bd377d_0_2"/>
          <p:cNvSpPr txBox="1">
            <a:spLocks noGrp="1"/>
          </p:cNvSpPr>
          <p:nvPr>
            <p:ph type="body" idx="1"/>
          </p:nvPr>
        </p:nvSpPr>
        <p:spPr>
          <a:xfrm>
            <a:off x="501100" y="1337425"/>
            <a:ext cx="11250600" cy="511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>
                <a:latin typeface="Verdana"/>
                <a:ea typeface="Verdana"/>
                <a:cs typeface="Verdana"/>
                <a:sym typeface="Verdana"/>
              </a:rPr>
              <a:t>Eviction was more common in tracts with high levels of poverty, and less common in tracts whose residents were mostly white or who owned the property.</a:t>
            </a:r>
            <a:endParaRPr b="1" dirty="0">
              <a:latin typeface="Verdana"/>
              <a:ea typeface="Verdana"/>
              <a:cs typeface="Verdana"/>
              <a:sym typeface="Verdana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latin typeface="Verdana"/>
                <a:ea typeface="Verdana"/>
                <a:cs typeface="Verdana"/>
                <a:sym typeface="Verdana"/>
              </a:rPr>
              <a:t>(Spearman’s rank from 0.18 - 0.62)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400" b="1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000" b="1" dirty="0">
                <a:latin typeface="Verdana"/>
                <a:ea typeface="Verdana"/>
                <a:cs typeface="Verdana"/>
                <a:sym typeface="Verdana"/>
              </a:rPr>
              <a:t>...and slightly more common in more-populous tracts.</a:t>
            </a:r>
            <a:endParaRPr sz="3000" b="1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latin typeface="Verdana"/>
                <a:ea typeface="Verdana"/>
                <a:cs typeface="Verdana"/>
                <a:sym typeface="Verdana"/>
              </a:rPr>
              <a:t>(Spearman’s rank 0.11 for </a:t>
            </a:r>
            <a:r>
              <a:rPr lang="en-US" dirty="0" smtClean="0">
                <a:latin typeface="Verdana"/>
                <a:ea typeface="Verdana"/>
                <a:cs typeface="Verdana"/>
                <a:sym typeface="Verdana"/>
              </a:rPr>
              <a:t>population)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>
                <a:latin typeface="Verdana"/>
                <a:ea typeface="Verdana"/>
                <a:cs typeface="Verdana"/>
                <a:sym typeface="Verdana"/>
              </a:rPr>
              <a:t>However, corrected models could not be run due to extreme non-normality of outcome.</a:t>
            </a:r>
            <a:endParaRPr b="1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400" b="1" dirty="0">
                <a:latin typeface="Verdana"/>
                <a:ea typeface="Verdana"/>
                <a:cs typeface="Verdana"/>
                <a:sym typeface="Verdana"/>
              </a:rPr>
              <a:t>	</a:t>
            </a:r>
            <a:endParaRPr sz="2400" b="1"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ae0530199_0_10"/>
          <p:cNvSpPr txBox="1">
            <a:spLocks noGrp="1"/>
          </p:cNvSpPr>
          <p:nvPr>
            <p:ph type="title"/>
          </p:nvPr>
        </p:nvSpPr>
        <p:spPr>
          <a:xfrm>
            <a:off x="613539" y="2132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dirty="0" smtClean="0"/>
              <a:t>Results: Average of Eviction Rate in King County during 2000 - 2016</a:t>
            </a:r>
            <a:endParaRPr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33131"/>
          <a:stretch/>
        </p:blipFill>
        <p:spPr>
          <a:xfrm>
            <a:off x="2211087" y="1538925"/>
            <a:ext cx="7320504" cy="489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390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567" y="348499"/>
            <a:ext cx="11049000" cy="1325563"/>
          </a:xfrm>
        </p:spPr>
        <p:txBody>
          <a:bodyPr>
            <a:normAutofit/>
          </a:bodyPr>
          <a:lstStyle/>
          <a:p>
            <a:pPr lvl="0"/>
            <a:r>
              <a:rPr lang="en-US" sz="4000" dirty="0"/>
              <a:t>Results: Average of </a:t>
            </a:r>
            <a:r>
              <a:rPr lang="en-US" sz="4000" dirty="0" smtClean="0"/>
              <a:t>Poverty Rate </a:t>
            </a:r>
            <a:r>
              <a:rPr lang="en-US" sz="4000" dirty="0"/>
              <a:t>in King County during 2000 - 2016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32727"/>
          <a:stretch/>
        </p:blipFill>
        <p:spPr>
          <a:xfrm>
            <a:off x="2409998" y="1674062"/>
            <a:ext cx="7340138" cy="49379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"/>
          <p:cNvSpPr txBox="1">
            <a:spLocks noGrp="1"/>
          </p:cNvSpPr>
          <p:nvPr>
            <p:ph type="title"/>
          </p:nvPr>
        </p:nvSpPr>
        <p:spPr>
          <a:xfrm>
            <a:off x="403650" y="15265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 smtClean="0"/>
              <a:t>--&gt; Caution</a:t>
            </a:r>
            <a:endParaRPr dirty="0"/>
          </a:p>
        </p:txBody>
      </p:sp>
      <p:sp>
        <p:nvSpPr>
          <p:cNvPr id="159" name="Google Shape;159;p5"/>
          <p:cNvSpPr txBox="1">
            <a:spLocks noGrp="1"/>
          </p:cNvSpPr>
          <p:nvPr>
            <p:ph type="body" idx="1"/>
          </p:nvPr>
        </p:nvSpPr>
        <p:spPr>
          <a:xfrm>
            <a:off x="501100" y="1478352"/>
            <a:ext cx="11250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>
                <a:latin typeface="Verdana"/>
                <a:ea typeface="Verdana"/>
                <a:cs typeface="Verdana"/>
                <a:sym typeface="Verdana"/>
              </a:rPr>
              <a:t>Evictions are rare and catastrophic events</a:t>
            </a:r>
            <a:endParaRPr b="1" dirty="0">
              <a:latin typeface="Verdana"/>
              <a:ea typeface="Verdana"/>
              <a:cs typeface="Verdana"/>
              <a:sym typeface="Verdana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•"/>
            </a:pPr>
            <a:r>
              <a:rPr lang="en-US" dirty="0">
                <a:latin typeface="Verdana"/>
                <a:ea typeface="Verdana"/>
                <a:cs typeface="Verdana"/>
                <a:sym typeface="Verdana"/>
              </a:rPr>
              <a:t>A few census tracts made up almost all the evictions studied;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•"/>
            </a:pPr>
            <a:r>
              <a:rPr lang="en-US" dirty="0">
                <a:latin typeface="Verdana"/>
                <a:ea typeface="Verdana"/>
                <a:cs typeface="Verdana"/>
                <a:sym typeface="Verdana"/>
              </a:rPr>
              <a:t>Median rate of evictions was about 0.55%; range was 0-40%;</a:t>
            </a:r>
            <a:endParaRPr b="1" dirty="0">
              <a:latin typeface="Verdana"/>
              <a:ea typeface="Verdana"/>
              <a:cs typeface="Verdana"/>
              <a:sym typeface="Verdana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•"/>
            </a:pPr>
            <a:r>
              <a:rPr lang="en-US" dirty="0">
                <a:latin typeface="Verdana"/>
                <a:ea typeface="Verdana"/>
                <a:cs typeface="Verdana"/>
                <a:sym typeface="Verdana"/>
              </a:rPr>
              <a:t>Median number of evictions was just over 1 in the follow-up period: range was 0-60.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400" b="1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400" b="1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>
                <a:latin typeface="Verdana"/>
                <a:ea typeface="Verdana"/>
                <a:cs typeface="Verdana"/>
                <a:sym typeface="Verdana"/>
              </a:rPr>
              <a:t>As a result, prediction is difficult</a:t>
            </a:r>
            <a:endParaRPr b="1" dirty="0">
              <a:latin typeface="Verdana"/>
              <a:ea typeface="Verdana"/>
              <a:cs typeface="Verdana"/>
              <a:sym typeface="Verdana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•"/>
            </a:pPr>
            <a:r>
              <a:rPr lang="en-US" dirty="0">
                <a:latin typeface="Verdana"/>
                <a:ea typeface="Verdana"/>
                <a:cs typeface="Verdana"/>
                <a:sym typeface="Verdana"/>
              </a:rPr>
              <a:t>Effects will almost always be driven by extreme-valued points.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b="1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400" b="1" dirty="0">
                <a:latin typeface="Verdana"/>
                <a:ea typeface="Verdana"/>
                <a:cs typeface="Verdana"/>
                <a:sym typeface="Verdana"/>
              </a:rPr>
              <a:t>	</a:t>
            </a:r>
            <a:endParaRPr sz="2400" b="1"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67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6040" y="296797"/>
            <a:ext cx="7748093" cy="56551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88175" y="6301048"/>
            <a:ext cx="119038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Badger, E. &amp; Bui Q. (2018, April 7</a:t>
            </a:r>
            <a:r>
              <a:rPr lang="en-US" dirty="0"/>
              <a:t>). In 83 Million Eviction Records</a:t>
            </a:r>
            <a:r>
              <a:rPr lang="en-US" dirty="0" smtClean="0"/>
              <a:t>, a </a:t>
            </a:r>
            <a:r>
              <a:rPr lang="en-US" dirty="0"/>
              <a:t>Sweeping and Intimate </a:t>
            </a:r>
            <a:r>
              <a:rPr lang="en-US" dirty="0" smtClean="0"/>
              <a:t>New Look </a:t>
            </a:r>
            <a:r>
              <a:rPr lang="en-US" dirty="0"/>
              <a:t>at Housing in </a:t>
            </a:r>
            <a:r>
              <a:rPr lang="en-US" dirty="0" smtClean="0"/>
              <a:t>America.</a:t>
            </a:r>
            <a:r>
              <a:rPr lang="en-US" dirty="0"/>
              <a:t> </a:t>
            </a:r>
            <a:r>
              <a:rPr lang="en-US" dirty="0"/>
              <a:t>The New York </a:t>
            </a:r>
            <a:r>
              <a:rPr lang="en-US" dirty="0" smtClean="0"/>
              <a:t>Times.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597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492</Words>
  <Application>Microsoft Macintosh PowerPoint</Application>
  <PresentationFormat>Widescreen</PresentationFormat>
  <Paragraphs>69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Verdana</vt:lpstr>
      <vt:lpstr>Arial</vt:lpstr>
      <vt:lpstr>Office Theme</vt:lpstr>
      <vt:lpstr>Office Theme</vt:lpstr>
      <vt:lpstr>Evictions as Indicator of Housing Security</vt:lpstr>
      <vt:lpstr>Background</vt:lpstr>
      <vt:lpstr>Research questions</vt:lpstr>
      <vt:lpstr>Methods</vt:lpstr>
      <vt:lpstr>Results: Correlates of eviction rate</vt:lpstr>
      <vt:lpstr>Results: Average of Eviction Rate in King County during 2000 - 2016</vt:lpstr>
      <vt:lpstr>Results: Average of Poverty Rate in King County during 2000 - 2016</vt:lpstr>
      <vt:lpstr>--&gt; Caution</vt:lpstr>
      <vt:lpstr>PowerPoint Presentation</vt:lpstr>
      <vt:lpstr>PowerPoint Presentation</vt:lpstr>
      <vt:lpstr>Results: Eviction Rates in King County</vt:lpstr>
      <vt:lpstr>Results: Total Evictions in King County</vt:lpstr>
      <vt:lpstr>Conclusions</vt:lpstr>
      <vt:lpstr>Further Research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Evictions as Indicator of Housing Security</dc:title>
  <dc:creator>Jung Eun Lee</dc:creator>
  <cp:lastModifiedBy>Jung Eun Lee</cp:lastModifiedBy>
  <cp:revision>4</cp:revision>
  <dcterms:created xsi:type="dcterms:W3CDTF">2019-05-30T03:14:39Z</dcterms:created>
  <dcterms:modified xsi:type="dcterms:W3CDTF">2019-05-31T17:48:59Z</dcterms:modified>
</cp:coreProperties>
</file>